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 type="screen4x3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457200" y="116640"/>
            <a:ext cx="8228880" cy="86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ORGANIGRAMA ÁREA SANITARIA IV </a:t>
            </a:r>
            <a:r>
              <a:rPr lang="es-E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(BOPA 24-9-2015)</a:t>
            </a:r>
            <a:r>
              <a:rPr lang="es-ES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es-E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CustomShape 3"/>
          <p:cNvSpPr/>
          <p:nvPr/>
        </p:nvSpPr>
        <p:spPr>
          <a:xfrm>
            <a:off x="7626582" y="3331684"/>
            <a:ext cx="93240" cy="2986560"/>
          </a:xfrm>
          <a:custGeom>
            <a:avLst/>
            <a:gdLst/>
            <a:ahLst/>
            <a:cxnLst/>
            <a:rect l="l" t="t" r="r" b="b"/>
            <a:pathLst>
              <a:path w="74761" h="2987729">
                <a:moveTo>
                  <a:pt x="45720" y="0"/>
                </a:moveTo>
                <a:lnTo>
                  <a:pt x="45720" y="2987729"/>
                </a:lnTo>
                <a:lnTo>
                  <a:pt x="120481" y="2987729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" name="CustomShape 18"/>
          <p:cNvSpPr/>
          <p:nvPr/>
        </p:nvSpPr>
        <p:spPr>
          <a:xfrm>
            <a:off x="3779280" y="835200"/>
            <a:ext cx="2070360" cy="77364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accent1"/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" tIns="6480" rIns="6480" bIns="6480" anchor="ctr"/>
          <a:lstStyle/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GERENCIA 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ÁREA SANITARIA IV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Luis Antonio Hevia Panizo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CustomShape 19"/>
          <p:cNvSpPr/>
          <p:nvPr/>
        </p:nvSpPr>
        <p:spPr>
          <a:xfrm>
            <a:off x="1385518" y="2760120"/>
            <a:ext cx="1829160" cy="664560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  <a:ln w="22225">
            <a:solidFill>
              <a:schemeClr val="accent6">
                <a:lumMod val="60000"/>
                <a:lumOff val="4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" tIns="6480" rIns="6480" bIns="6480" anchor="ctr"/>
          <a:lstStyle/>
          <a:p>
            <a:pPr algn="ctr">
              <a:lnSpc>
                <a:spcPct val="90000"/>
              </a:lnSpc>
              <a:spcAft>
                <a:spcPts val="349"/>
              </a:spcAft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DIRECCIÓN ECONÓMICA Y  DE PROFESIONALES 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Francisco Javier Andrés Barrientos 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CustomShape 20"/>
          <p:cNvSpPr/>
          <p:nvPr/>
        </p:nvSpPr>
        <p:spPr>
          <a:xfrm>
            <a:off x="142844" y="3714752"/>
            <a:ext cx="1260000" cy="612000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  <a:ln w="22225">
            <a:solidFill>
              <a:schemeClr val="accent6">
                <a:lumMod val="40000"/>
                <a:lumOff val="6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 ECONÓMICA Y DE PROFESIONALES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Lucía Fernández Alonso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CustomShape 21"/>
          <p:cNvSpPr/>
          <p:nvPr/>
        </p:nvSpPr>
        <p:spPr>
          <a:xfrm>
            <a:off x="142844" y="4460074"/>
            <a:ext cx="1260000" cy="612000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  <a:ln w="22225">
            <a:solidFill>
              <a:schemeClr val="accent6">
                <a:lumMod val="40000"/>
                <a:lumOff val="6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ECONÓMICA Y DE PROFESIONALES</a:t>
            </a:r>
            <a:endParaRPr lang="es-ES" sz="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Teresa Manteca Gómez</a:t>
            </a:r>
            <a:endParaRPr lang="es-ES" sz="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CustomShape 22"/>
          <p:cNvSpPr/>
          <p:nvPr/>
        </p:nvSpPr>
        <p:spPr>
          <a:xfrm>
            <a:off x="142844" y="5214950"/>
            <a:ext cx="1260000" cy="612000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  <a:ln w="22225">
            <a:solidFill>
              <a:schemeClr val="accent6">
                <a:lumMod val="40000"/>
                <a:lumOff val="6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LOGÍSTICA 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(vacante)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CustomShape 23"/>
          <p:cNvSpPr/>
          <p:nvPr/>
        </p:nvSpPr>
        <p:spPr>
          <a:xfrm>
            <a:off x="4048490" y="2758666"/>
            <a:ext cx="1607040" cy="720000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 w="22225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" tIns="6480" rIns="6480" bIns="6480" anchor="ctr"/>
          <a:lstStyle/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DIRECCIÓN DE ATENCIÓN SANITARIA Y SALUD PÚBLICA 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José Antonio Vecino González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CustomShape 24"/>
          <p:cNvSpPr/>
          <p:nvPr/>
        </p:nvSpPr>
        <p:spPr>
          <a:xfrm>
            <a:off x="1611000" y="5355678"/>
            <a:ext cx="1296000" cy="6120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22225">
            <a:solidFill>
              <a:schemeClr val="tx2">
                <a:lumMod val="40000"/>
                <a:lumOff val="6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ATENCIÓN SANITARIA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Ricardo de Dios del Valle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CustomShape 25"/>
          <p:cNvSpPr/>
          <p:nvPr/>
        </p:nvSpPr>
        <p:spPr>
          <a:xfrm>
            <a:off x="5260502" y="4177884"/>
            <a:ext cx="1611000" cy="593640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 w="22225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DIRECCIÓN DE HOSPITAL 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HUCA + HMN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Pablo  Ignacio Fernández Muñiz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CustomShape 26"/>
          <p:cNvSpPr/>
          <p:nvPr/>
        </p:nvSpPr>
        <p:spPr>
          <a:xfrm>
            <a:off x="4720492" y="5353406"/>
            <a:ext cx="1296000" cy="6120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22225">
            <a:solidFill>
              <a:schemeClr val="tx2">
                <a:lumMod val="40000"/>
                <a:lumOff val="6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ATENCIÓN </a:t>
            </a:r>
            <a:r>
              <a:rPr lang="es-ES" sz="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SANITARIA</a:t>
            </a: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Mª Luisa Sánchez Núñez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CustomShape 27"/>
          <p:cNvSpPr/>
          <p:nvPr/>
        </p:nvSpPr>
        <p:spPr>
          <a:xfrm>
            <a:off x="6208690" y="5344780"/>
            <a:ext cx="1296000" cy="6120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22225">
            <a:solidFill>
              <a:schemeClr val="tx2">
                <a:lumMod val="40000"/>
                <a:lumOff val="6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" tIns="6480" rIns="6480" bIns="6480" anchor="ctr"/>
          <a:lstStyle/>
          <a:p>
            <a:pPr algn="ctr">
              <a:lnSpc>
                <a:spcPct val="90000"/>
              </a:lnSpc>
              <a:spcAft>
                <a:spcPts val="349"/>
              </a:spcAft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ATENCIÓN SANITARIA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Sergio Pérez-Holanda Fernández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CustomShape 28"/>
          <p:cNvSpPr/>
          <p:nvPr/>
        </p:nvSpPr>
        <p:spPr>
          <a:xfrm>
            <a:off x="3184658" y="5355996"/>
            <a:ext cx="1296000" cy="6120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22225">
            <a:solidFill>
              <a:schemeClr val="tx2">
                <a:lumMod val="40000"/>
                <a:lumOff val="6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ATENCIÓN SANITARIA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Alberto Fernández  León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CustomShape 29"/>
          <p:cNvSpPr/>
          <p:nvPr/>
        </p:nvSpPr>
        <p:spPr>
          <a:xfrm>
            <a:off x="7500958" y="2768746"/>
            <a:ext cx="1602720" cy="592920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  <a:ln w="22225">
            <a:solidFill>
              <a:schemeClr val="accent3"/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" tIns="6480" rIns="6480" bIns="6480" anchor="ctr"/>
          <a:lstStyle/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DIRECCIÓN DE GESTIÓN DE CUIDADOS Y ENFERMERÍA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Gloria Herías Corral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CustomShape 30"/>
          <p:cNvSpPr/>
          <p:nvPr/>
        </p:nvSpPr>
        <p:spPr>
          <a:xfrm>
            <a:off x="7835662" y="3509064"/>
            <a:ext cx="1219680" cy="671040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  <a:ln w="22225">
            <a:solidFill>
              <a:schemeClr val="accent3"/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PROCESOS QUIRÚRGICOS CRÍTICOS Y ESPECIALES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José María Díaz Pérez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CustomShape 31"/>
          <p:cNvSpPr/>
          <p:nvPr/>
        </p:nvSpPr>
        <p:spPr>
          <a:xfrm>
            <a:off x="7816194" y="4286256"/>
            <a:ext cx="1256400" cy="733320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  <a:ln w="22225">
            <a:solidFill>
              <a:schemeClr val="accent3"/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" tIns="6480" rIns="6480" bIns="6480" anchor="ctr"/>
          <a:lstStyle/>
          <a:p>
            <a:pPr algn="ctr">
              <a:lnSpc>
                <a:spcPct val="90000"/>
              </a:lnSpc>
              <a:spcAft>
                <a:spcPts val="349"/>
              </a:spcAft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PROCESOS HOSPITALARIOS, AT. AMBULATORIA Y </a:t>
            </a:r>
            <a:r>
              <a:rPr lang="es-ES" sz="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BÁSICOS</a:t>
            </a: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Mª Isabel Prieto Méndez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32"/>
          <p:cNvSpPr/>
          <p:nvPr/>
        </p:nvSpPr>
        <p:spPr>
          <a:xfrm>
            <a:off x="7786710" y="5143512"/>
            <a:ext cx="1305720" cy="669240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  <a:ln w="22225">
            <a:solidFill>
              <a:schemeClr val="accent3"/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PROCESOS ATENCIÓN COMUNITARIA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Emilio Velasco Castañón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CustomShape 33"/>
          <p:cNvSpPr/>
          <p:nvPr/>
        </p:nvSpPr>
        <p:spPr>
          <a:xfrm>
            <a:off x="7798404" y="5977454"/>
            <a:ext cx="1311120" cy="709560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  <a:ln w="22225">
            <a:solidFill>
              <a:schemeClr val="accent3"/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" tIns="6480" rIns="6480" bIns="6480" anchor="ctr"/>
          <a:lstStyle/>
          <a:p>
            <a:pPr algn="ctr">
              <a:lnSpc>
                <a:spcPct val="90000"/>
              </a:lnSpc>
              <a:spcAft>
                <a:spcPts val="349"/>
              </a:spcAft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</a:t>
            </a: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DESARROLLO DE ENFERMERÍA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Joaquín Menchaca Muñiz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CustomShape 34"/>
          <p:cNvSpPr/>
          <p:nvPr/>
        </p:nvSpPr>
        <p:spPr>
          <a:xfrm>
            <a:off x="2098800" y="1734120"/>
            <a:ext cx="1533240" cy="752040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 w="22225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" tIns="6480" rIns="6480" bIns="6480" anchor="ctr"/>
          <a:lstStyle/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SERVICIO DE ATENCIÓN 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AL CIUDADANO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Matilde Navarro </a:t>
            </a:r>
            <a:r>
              <a:rPr lang="es-ES" sz="1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Dorbert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cxnSp>
        <p:nvCxnSpPr>
          <p:cNvPr id="74" name="73 Conector recto"/>
          <p:cNvCxnSpPr/>
          <p:nvPr/>
        </p:nvCxnSpPr>
        <p:spPr>
          <a:xfrm>
            <a:off x="7698020" y="3857628"/>
            <a:ext cx="14400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7698020" y="4643446"/>
            <a:ext cx="14400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7698020" y="5531440"/>
            <a:ext cx="10800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86 Conector recto"/>
          <p:cNvCxnSpPr/>
          <p:nvPr/>
        </p:nvCxnSpPr>
        <p:spPr>
          <a:xfrm>
            <a:off x="2909244" y="5652204"/>
            <a:ext cx="252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90 Conector recto"/>
          <p:cNvCxnSpPr/>
          <p:nvPr/>
        </p:nvCxnSpPr>
        <p:spPr>
          <a:xfrm>
            <a:off x="7715272" y="3857628"/>
            <a:ext cx="14400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92 Conector recto"/>
          <p:cNvCxnSpPr/>
          <p:nvPr/>
        </p:nvCxnSpPr>
        <p:spPr>
          <a:xfrm rot="16200000" flipH="1">
            <a:off x="474166" y="4479192"/>
            <a:ext cx="2052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recto"/>
          <p:cNvCxnSpPr/>
          <p:nvPr/>
        </p:nvCxnSpPr>
        <p:spPr>
          <a:xfrm>
            <a:off x="1392166" y="4786322"/>
            <a:ext cx="10800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95 Conector recto"/>
          <p:cNvCxnSpPr/>
          <p:nvPr/>
        </p:nvCxnSpPr>
        <p:spPr>
          <a:xfrm>
            <a:off x="1392166" y="4070354"/>
            <a:ext cx="10800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96 Conector recto"/>
          <p:cNvCxnSpPr/>
          <p:nvPr/>
        </p:nvCxnSpPr>
        <p:spPr>
          <a:xfrm>
            <a:off x="1400420" y="5499114"/>
            <a:ext cx="10800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98 Conector recto"/>
          <p:cNvCxnSpPr/>
          <p:nvPr/>
        </p:nvCxnSpPr>
        <p:spPr>
          <a:xfrm>
            <a:off x="2314292" y="2651808"/>
            <a:ext cx="590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100 Conector recto"/>
          <p:cNvCxnSpPr/>
          <p:nvPr/>
        </p:nvCxnSpPr>
        <p:spPr>
          <a:xfrm rot="16200000" flipH="1">
            <a:off x="4318500" y="2137480"/>
            <a:ext cx="104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101 Conector recto"/>
          <p:cNvCxnSpPr/>
          <p:nvPr/>
        </p:nvCxnSpPr>
        <p:spPr>
          <a:xfrm>
            <a:off x="3634680" y="2071678"/>
            <a:ext cx="1188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102 Conector recto"/>
          <p:cNvCxnSpPr/>
          <p:nvPr/>
        </p:nvCxnSpPr>
        <p:spPr>
          <a:xfrm>
            <a:off x="6000760" y="5643578"/>
            <a:ext cx="216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103 Conector recto"/>
          <p:cNvCxnSpPr/>
          <p:nvPr/>
        </p:nvCxnSpPr>
        <p:spPr>
          <a:xfrm>
            <a:off x="4489506" y="5652204"/>
            <a:ext cx="216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105 Conector recto"/>
          <p:cNvCxnSpPr/>
          <p:nvPr/>
        </p:nvCxnSpPr>
        <p:spPr>
          <a:xfrm rot="5400000">
            <a:off x="2269712" y="2691528"/>
            <a:ext cx="108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108 Conector recto"/>
          <p:cNvCxnSpPr/>
          <p:nvPr/>
        </p:nvCxnSpPr>
        <p:spPr>
          <a:xfrm rot="5400000">
            <a:off x="4787294" y="2696388"/>
            <a:ext cx="108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109 Conector recto"/>
          <p:cNvCxnSpPr/>
          <p:nvPr/>
        </p:nvCxnSpPr>
        <p:spPr>
          <a:xfrm rot="5400000">
            <a:off x="8153506" y="2696388"/>
            <a:ext cx="108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 rot="16200000" flipH="1">
            <a:off x="4029752" y="4323942"/>
            <a:ext cx="1656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4857752" y="4474692"/>
            <a:ext cx="396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 flipV="1">
            <a:off x="4605410" y="5152138"/>
            <a:ext cx="252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rot="16200000" flipH="1">
            <a:off x="4356934" y="5400942"/>
            <a:ext cx="50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</TotalTime>
  <Words>160</Words>
  <Application>Microsoft Office PowerPoint</Application>
  <PresentationFormat>Presentación en pantalla (4:3)</PresentationFormat>
  <Paragraphs>48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hucadmin</dc:creator>
  <cp:lastModifiedBy>hucadmin</cp:lastModifiedBy>
  <cp:revision>57</cp:revision>
  <dcterms:created xsi:type="dcterms:W3CDTF">2015-07-29T07:20:47Z</dcterms:created>
  <dcterms:modified xsi:type="dcterms:W3CDTF">2019-11-05T09:07:33Z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